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(null)" ContentType="image/x-emf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35" r:id="rId4"/>
    <p:sldId id="328" r:id="rId5"/>
    <p:sldId id="334" r:id="rId6"/>
    <p:sldId id="337" r:id="rId7"/>
    <p:sldId id="259" r:id="rId8"/>
    <p:sldId id="331" r:id="rId9"/>
    <p:sldId id="330" r:id="rId10"/>
    <p:sldId id="323" r:id="rId11"/>
    <p:sldId id="339" r:id="rId12"/>
    <p:sldId id="340" r:id="rId13"/>
    <p:sldId id="332" r:id="rId14"/>
    <p:sldId id="336" r:id="rId15"/>
    <p:sldId id="342" r:id="rId16"/>
    <p:sldId id="345" r:id="rId17"/>
    <p:sldId id="344" r:id="rId18"/>
    <p:sldId id="346" r:id="rId19"/>
    <p:sldId id="318" r:id="rId20"/>
    <p:sldId id="258" r:id="rId21"/>
    <p:sldId id="26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FA00"/>
    <a:srgbClr val="009E00"/>
    <a:srgbClr val="0432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10"/>
    <p:restoredTop sz="85822"/>
  </p:normalViewPr>
  <p:slideViewPr>
    <p:cSldViewPr snapToGrid="0" snapToObjects="1">
      <p:cViewPr varScale="1">
        <p:scale>
          <a:sx n="55" d="100"/>
          <a:sy n="55" d="100"/>
        </p:scale>
        <p:origin x="12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0807C3-7AE5-D440-965A-D66335081336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BA35D0-229B-3E4B-BB26-DBCCFCB6A8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708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describe the first pass at an effort to map top-down control in the ocean</a:t>
            </a:r>
          </a:p>
          <a:p>
            <a:r>
              <a:rPr lang="en-US" dirty="0"/>
              <a:t>This has been a broad </a:t>
            </a:r>
            <a:r>
              <a:rPr lang="en-US" dirty="0" err="1"/>
              <a:t>cvollaborative</a:t>
            </a:r>
            <a:r>
              <a:rPr lang="en-US" dirty="0"/>
              <a:t> effort, involving &gt;50 partners</a:t>
            </a:r>
          </a:p>
          <a:p>
            <a:r>
              <a:rPr lang="en-US" dirty="0"/>
              <a:t>Shout-out to Matt Whalen who is leading this manuscript</a:t>
            </a:r>
          </a:p>
          <a:p>
            <a:r>
              <a:rPr lang="en-US" dirty="0"/>
              <a:t>Ross </a:t>
            </a:r>
            <a:r>
              <a:rPr lang="en-US" dirty="0" err="1"/>
              <a:t>Whippo</a:t>
            </a:r>
            <a:r>
              <a:rPr lang="en-US" dirty="0"/>
              <a:t> of Smithsonian MG who helped organize and collated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7823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measured predation as a rate: exponential decay</a:t>
            </a:r>
          </a:p>
          <a:p>
            <a:r>
              <a:rPr lang="en-US" dirty="0"/>
              <a:t>Deploy 25 </a:t>
            </a:r>
            <a:r>
              <a:rPr lang="en-US" dirty="0" err="1"/>
              <a:t>squidpops</a:t>
            </a:r>
            <a:r>
              <a:rPr lang="en-US" dirty="0"/>
              <a:t> at a site</a:t>
            </a:r>
          </a:p>
          <a:p>
            <a:r>
              <a:rPr lang="en-US" dirty="0"/>
              <a:t>Score after 1 </a:t>
            </a:r>
            <a:r>
              <a:rPr lang="en-US" dirty="0" err="1"/>
              <a:t>hr</a:t>
            </a:r>
            <a:r>
              <a:rPr lang="en-US" dirty="0"/>
              <a:t> and 24 hours</a:t>
            </a:r>
          </a:p>
          <a:p>
            <a:r>
              <a:rPr lang="en-US" dirty="0"/>
              <a:t>Modeled bait loss through time at each site to obtain </a:t>
            </a:r>
            <a:r>
              <a:rPr lang="en-US" i="1" u="sng" dirty="0"/>
              <a:t>predation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306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expected Predation was low near the poles, but …</a:t>
            </a:r>
          </a:p>
          <a:p>
            <a:r>
              <a:rPr lang="en-US" dirty="0"/>
              <a:t>It was also low near the equator</a:t>
            </a:r>
          </a:p>
          <a:p>
            <a:r>
              <a:rPr lang="en-US" dirty="0"/>
              <a:t> followed a Admittedly we have low coverage near the equator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551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to our surprise, there were few differences between seagrass and unvegetated</a:t>
            </a:r>
          </a:p>
          <a:p>
            <a:r>
              <a:rPr lang="en-US" dirty="0"/>
              <a:t>Fish biomass and diversity were slightly higher in seagrass</a:t>
            </a:r>
          </a:p>
          <a:p>
            <a:r>
              <a:rPr lang="en-US" dirty="0"/>
              <a:t>But no significant AVERAGE difference in predation (this varied among sites)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976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pass shows: predation did not differ between seagrass and </a:t>
            </a:r>
            <a:r>
              <a:rPr lang="en-US" dirty="0" err="1"/>
              <a:t>unbegetated</a:t>
            </a:r>
            <a:r>
              <a:rPr lang="en-US" dirty="0"/>
              <a:t> habitat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467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Modeled results at each site &gt; predation rate</a:t>
            </a:r>
          </a:p>
          <a:p>
            <a:r>
              <a:rPr lang="en-US" dirty="0"/>
              <a:t>Is biodiversity as important as climate – as I suggested before? </a:t>
            </a:r>
          </a:p>
          <a:p>
            <a:r>
              <a:rPr lang="en-US" dirty="0"/>
              <a:t>Predation. ~ In situ Temperature + fish biomass + fish richness</a:t>
            </a:r>
          </a:p>
          <a:p>
            <a:endParaRPr lang="en-US" dirty="0"/>
          </a:p>
          <a:p>
            <a:r>
              <a:rPr lang="en-US" dirty="0"/>
              <a:t>Model results: AIC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64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biodiversity as important as climate – as I suggested before? </a:t>
            </a:r>
          </a:p>
          <a:p>
            <a:r>
              <a:rPr lang="en-US" dirty="0"/>
              <a:t>The data so far suggest it is: arrow thickness = effect size (scaled coefficient from linear model)</a:t>
            </a:r>
          </a:p>
          <a:p>
            <a:r>
              <a:rPr lang="en-US" dirty="0"/>
              <a:t>Hint that richness is less important where you have high biomass (red = negative), but not significant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70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expected, predation rate rises exponentially with temperature, </a:t>
            </a:r>
          </a:p>
          <a:p>
            <a:r>
              <a:rPr lang="en-US" dirty="0"/>
              <a:t>And more or les linearly with fish biomass</a:t>
            </a:r>
          </a:p>
          <a:p>
            <a:r>
              <a:rPr lang="en-US" dirty="0"/>
              <a:t>(too busy to plot richness in same graph)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08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to increase sample size and global coverage to answer these questions better</a:t>
            </a:r>
          </a:p>
          <a:p>
            <a:r>
              <a:rPr lang="en-US" dirty="0"/>
              <a:t>And to parameterize more general models of top-down control</a:t>
            </a:r>
          </a:p>
          <a:p>
            <a:r>
              <a:rPr lang="en-US" dirty="0"/>
              <a:t>Its easy to do, BUT need changes: clear water, hard substrata, </a:t>
            </a:r>
          </a:p>
          <a:p>
            <a:r>
              <a:rPr lang="en-US" dirty="0"/>
              <a:t>Use </a:t>
            </a:r>
            <a:r>
              <a:rPr lang="en-US" dirty="0" err="1"/>
              <a:t>GoPros</a:t>
            </a:r>
            <a:r>
              <a:rPr lang="en-US" dirty="0"/>
              <a:t> to sample fish – non destructive, no permits required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767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need data on herbivory – key component of </a:t>
            </a:r>
            <a:r>
              <a:rPr lang="en-US" dirty="0" err="1"/>
              <a:t>eciosystem</a:t>
            </a:r>
            <a:r>
              <a:rPr lang="en-US" dirty="0"/>
              <a:t> health on coral reefs and other systems</a:t>
            </a:r>
          </a:p>
          <a:p>
            <a:r>
              <a:rPr lang="en-US" dirty="0"/>
              <a:t>Another approach n reefs is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045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 steps: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Whata</a:t>
            </a:r>
            <a:r>
              <a:rPr lang="en-US" dirty="0"/>
              <a:t> </a:t>
            </a:r>
            <a:r>
              <a:rPr lang="en-US" dirty="0" err="1"/>
              <a:t>er</a:t>
            </a:r>
            <a:r>
              <a:rPr lang="en-US" dirty="0"/>
              <a:t> community-level effects of </a:t>
            </a:r>
            <a:r>
              <a:rPr lang="en-US" dirty="0" err="1"/>
              <a:t>predatiuon</a:t>
            </a:r>
            <a:r>
              <a:rPr lang="en-US" dirty="0"/>
              <a:t> across geography?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Enrique mentioned yesterday, Smithsonian MarineGEO is organizing coordinated experiment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Predator exclusion, effects on fouling community development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Led by Gail Ashton of Smithsonian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F375DB-02D7-244E-B1B1-0B4EAF93B3E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409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triumph of oceanography in recent decades: Physics drives the earth and ocean system.</a:t>
            </a:r>
          </a:p>
          <a:p>
            <a:r>
              <a:rPr lang="en-US" dirty="0"/>
              <a:t>Solar heating sets up large-scale circulation, sets up distribution of nutrients </a:t>
            </a:r>
          </a:p>
          <a:p>
            <a:r>
              <a:rPr lang="en-US" dirty="0"/>
              <a:t>And ultimately global patterns in ocean productivity</a:t>
            </a:r>
          </a:p>
          <a:p>
            <a:r>
              <a:rPr lang="en-US" b="1" i="1" dirty="0"/>
              <a:t>We know how bottom-up forcing works on global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867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we don’t have a comparable map of top-down forcing for a good reason</a:t>
            </a:r>
          </a:p>
          <a:p>
            <a:r>
              <a:rPr lang="en-US" dirty="0"/>
              <a:t>Because top-down forcing comes from a diverse range of animals</a:t>
            </a:r>
          </a:p>
          <a:p>
            <a:r>
              <a:rPr lang="en-US" dirty="0"/>
              <a:t>And BD is more complicated than temperature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647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fact biodiversity </a:t>
            </a:r>
            <a:r>
              <a:rPr lang="en-US" dirty="0" err="1"/>
              <a:t>comparabley</a:t>
            </a:r>
            <a:r>
              <a:rPr lang="en-US" dirty="0"/>
              <a:t> important as climate in explaining patterns of biomass</a:t>
            </a:r>
          </a:p>
          <a:p>
            <a:r>
              <a:rPr lang="en-US" dirty="0"/>
              <a:t>Based on 67 studies from marine, aquatic, and terrestrial systems (including RLS)</a:t>
            </a:r>
          </a:p>
          <a:p>
            <a:r>
              <a:rPr lang="en-US" dirty="0"/>
              <a:t>Rank importance of BD to biomass productivity is similar to or greater than climate and nutrients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14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incorporate biodiversity into process-based ecology?</a:t>
            </a:r>
          </a:p>
          <a:p>
            <a:r>
              <a:rPr lang="en-US" dirty="0"/>
              <a:t>The first step is to know who is there.</a:t>
            </a:r>
          </a:p>
          <a:p>
            <a:r>
              <a:rPr lang="en-US" dirty="0"/>
              <a:t>MarineGEO is leading intensive biodiversity inventories for this purpose</a:t>
            </a:r>
          </a:p>
          <a:p>
            <a:r>
              <a:rPr lang="en-US" dirty="0"/>
              <a:t>Collaborating with partners like Hakai Inst in BC</a:t>
            </a:r>
          </a:p>
          <a:p>
            <a:r>
              <a:rPr lang="en-US" dirty="0"/>
              <a:t>Two talks at this conference about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891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is predation important? </a:t>
            </a:r>
          </a:p>
          <a:p>
            <a:r>
              <a:rPr lang="en-US" dirty="0"/>
              <a:t>An example is seagrass cover, one of the GOOS essential ocean variables:</a:t>
            </a:r>
          </a:p>
          <a:p>
            <a:r>
              <a:rPr lang="en-US" dirty="0"/>
              <a:t>Predation &gt; BU transfer of production to fishery harvest</a:t>
            </a:r>
          </a:p>
          <a:p>
            <a:r>
              <a:rPr lang="en-US" dirty="0"/>
              <a:t>Predation &gt; TD seagrass health (cod &gt; </a:t>
            </a:r>
            <a:r>
              <a:rPr lang="en-US" dirty="0" err="1"/>
              <a:t>meso</a:t>
            </a:r>
            <a:r>
              <a:rPr lang="en-US" dirty="0"/>
              <a:t> &gt; grazers&gt; SG health)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86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2016: paired seagrass and unvegetated in each of 41 sites, 3 deployments each</a:t>
            </a:r>
          </a:p>
          <a:p>
            <a:r>
              <a:rPr lang="en-US" dirty="0"/>
              <a:t>Measured Predation an fish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49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41 sites – sampled a pair of </a:t>
            </a:r>
            <a:r>
              <a:rPr lang="en-US" dirty="0" err="1"/>
              <a:t>seagass</a:t>
            </a:r>
            <a:r>
              <a:rPr lang="en-US" dirty="0"/>
              <a:t> and unvegetated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Measured predation with </a:t>
            </a:r>
            <a:r>
              <a:rPr lang="en-US" dirty="0" err="1"/>
              <a:t>squidpops</a:t>
            </a:r>
            <a:r>
              <a:rPr lang="en-US" dirty="0"/>
              <a:t> – bait on a stick: </a:t>
            </a:r>
            <a:r>
              <a:rPr lang="en-US" i="1" u="sng" dirty="0"/>
              <a:t>simple, cheap, fast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Sampled fish via seine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3993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squidpop</a:t>
            </a:r>
            <a:r>
              <a:rPr lang="en-US" dirty="0"/>
              <a:t> assay in action</a:t>
            </a:r>
          </a:p>
          <a:p>
            <a:r>
              <a:rPr lang="en-US" dirty="0"/>
              <a:t>Illustrates multiple factors influencing predation: habitat structure, kinds of </a:t>
            </a:r>
            <a:r>
              <a:rPr lang="en-US" dirty="0" err="1"/>
              <a:t>spp</a:t>
            </a:r>
            <a:r>
              <a:rPr lang="en-US" dirty="0"/>
              <a:t> present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A35D0-229B-3E4B-BB26-DBCCFCB6A8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065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9C83C-AE00-B947-823F-41F3F240E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0ED21A-E617-1247-B360-4E3BC88A74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6EEB5-3CC6-7C43-AE78-D643349887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AAE19-58C8-654D-956E-22981A004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1F137-F20E-6948-96F8-3BF80CF1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24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1F765-F057-CC47-946A-E1F619F51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D66D8-CA5C-C04F-B915-4271D4758DD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9DFD3-C83B-0643-A3D4-CF2835EA9C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234F4-745F-F04F-AEE8-B7706DF01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9B3107-DBEA-9044-9AD4-94FFDCE0B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47768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89DB19-A340-4747-AE88-5F8B0826D6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32E56E-C221-2443-AFF7-7D1E0C817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11C671-9B93-8C4E-BCF4-F1C002FB66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815792-8015-FB49-B06C-D4A33B988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FE6BB0-ED0F-454C-90E8-2747F8572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0700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97526-29B9-BF40-BCD3-5130E15D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81F9D4-49A8-2147-941E-7B9008343A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CF2E0D-8274-6B40-A37C-D93D7149BD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525CA-4C31-EA4A-9AD0-3D7AA6FFB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E5345D-14B8-8147-8B73-CE2713192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4779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5D30F-B2F7-F84E-B5E7-180C16328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8D1E3B-34B4-CE4B-B484-670A867BA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C01432-77ED-4949-BB0E-9CAC922E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37CB95-031C-1A47-9DDA-7EE8A13BE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B54241-522A-AD47-8FA1-DA7EFAF1C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89135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3908D-3ECD-4C48-9104-69BF559AE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5B8FB-98F9-1F43-BB23-F258206D38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751D81-6009-AE41-9AC1-D2A5454D41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D9372-E914-ED45-BD54-B04C6E21C4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A9183-7812-614C-876D-25934AE71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35BD4-6993-6C43-BF5D-D88C4FDF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7101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59C4-A03F-4940-B726-73FFF6207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C6279-7416-F44B-BE70-71E2C511DF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FEFC0-E25C-E049-BDD5-C8D6A50449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DD3083-53DC-A143-AB7B-CD6FC35D84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EF9F23-2179-014F-B3C7-D9B6CF0B4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6290D4-E011-8340-9EF5-351F31A1C8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88A957-4D10-DB4A-AA44-60E928A46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93390-6BBC-C74D-A4DE-ECFACF6F3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5463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B32-E470-C24C-B5DC-489D749D4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D66D7-D269-984E-A858-6A5AB17DEA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C6E2D-DF2F-CE49-BEDC-DEE79E41D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401B3E-F19F-F04E-8521-41F6E40D4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12251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2F4906-95AE-3844-8C4E-F7AE96D373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9D2DC3-7088-FB4C-839B-95566E5B2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63EC19-7FD5-0747-A427-0E06FD17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80406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E8051-47FC-124A-A280-9872D593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6A0D-B9C6-474D-B07C-6D62EB93F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272D75-9CA3-6049-93F1-52F51D1B6A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68523-B4AD-BD41-B325-3F6EBA428F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7D036-95C0-514C-83BA-9F114A47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47A29-A6A5-5648-B108-5CFC31DAC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5190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E7E6-3A98-804E-A027-2D2BA1211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3527C-AEDA-834C-979F-15834B3F2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F3E23-273A-CF42-94CD-084529631B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CCA9C-1661-B345-BF07-E582B045DF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25D467B-F78D-0B4D-98FA-5E12819C783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F3AC41-AFB0-5D4F-AE04-CF356DA4A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F41FF5-D5C5-D449-8963-0527CE4D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774952-8B60-A84B-963D-A835262279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89040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3E19E-5812-184B-AB84-11368157D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** OCCASION **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2419B-D711-F642-AA7D-52EA4F718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2774952-8B60-A84B-963D-A8352622797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 descr="Logomark_MarineGEO_RGB.png">
            <a:extLst>
              <a:ext uri="{FF2B5EF4-FFF2-40B4-BE49-F238E27FC236}">
                <a16:creationId xmlns:a16="http://schemas.microsoft.com/office/drawing/2014/main" id="{D0EE4BD3-CE36-684F-B6E8-CCB80311E71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570" y="6053562"/>
            <a:ext cx="1953876" cy="6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112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(null)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(null)"/><Relationship Id="rId4" Type="http://schemas.openxmlformats.org/officeDocument/2006/relationships/image" Target="../media/image28.(null)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(null)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(null)"/><Relationship Id="rId4" Type="http://schemas.openxmlformats.org/officeDocument/2006/relationships/image" Target="../media/image31.(null)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(null)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tiff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tiff"/><Relationship Id="rId4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f"/><Relationship Id="rId3" Type="http://schemas.openxmlformats.org/officeDocument/2006/relationships/image" Target="../media/image38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3472897-6DA1-174B-8D04-7DB9AB840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9DE9551-E9C6-F541-A686-ACC48B9B5221}"/>
              </a:ext>
            </a:extLst>
          </p:cNvPr>
          <p:cNvSpPr/>
          <p:nvPr/>
        </p:nvSpPr>
        <p:spPr>
          <a:xfrm>
            <a:off x="14288" y="0"/>
            <a:ext cx="12192000" cy="6858000"/>
          </a:xfrm>
          <a:prstGeom prst="rect">
            <a:avLst/>
          </a:prstGeom>
          <a:solidFill>
            <a:schemeClr val="tx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E45F42-9AB2-3245-B70E-1E003C770CF0}"/>
              </a:ext>
            </a:extLst>
          </p:cNvPr>
          <p:cNvSpPr/>
          <p:nvPr/>
        </p:nvSpPr>
        <p:spPr>
          <a:xfrm>
            <a:off x="445987" y="748468"/>
            <a:ext cx="913564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Ocean </a:t>
            </a:r>
            <a:r>
              <a:rPr lang="en-US" sz="3200" b="1" i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Bitemap</a:t>
            </a:r>
            <a:r>
              <a:rPr lang="en-US" sz="32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global, collaborative analysis linking biodiversity and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marine predation intensity using standardized methods</a:t>
            </a:r>
            <a:endParaRPr lang="en-US" sz="280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E19501-EE9D-C748-9FF9-4870459C5710}"/>
              </a:ext>
            </a:extLst>
          </p:cNvPr>
          <p:cNvSpPr/>
          <p:nvPr/>
        </p:nvSpPr>
        <p:spPr>
          <a:xfrm>
            <a:off x="345978" y="2593643"/>
            <a:ext cx="913564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 Whalen, Ross 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Whippo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Emmett Duffy,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approximately 55 partners (give or take …)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0EF789-1917-7A4A-ABAD-8C6251C1274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5978" y="400834"/>
            <a:ext cx="1707343" cy="2261864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4F97BC-5ED3-1F45-AC57-5C2B54CB343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5978" y="2932197"/>
            <a:ext cx="1739900" cy="1739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AD5B98F-E62C-524C-B272-AEBF5AF273B1}"/>
              </a:ext>
            </a:extLst>
          </p:cNvPr>
          <p:cNvSpPr txBox="1"/>
          <p:nvPr/>
        </p:nvSpPr>
        <p:spPr>
          <a:xfrm>
            <a:off x="10110607" y="2250685"/>
            <a:ext cx="7104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Matt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95A5B7-BCC8-7746-A93C-2E0E59C57451}"/>
              </a:ext>
            </a:extLst>
          </p:cNvPr>
          <p:cNvSpPr txBox="1"/>
          <p:nvPr/>
        </p:nvSpPr>
        <p:spPr>
          <a:xfrm>
            <a:off x="10130314" y="4257703"/>
            <a:ext cx="8130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Ross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F360CE-EFC1-1F4A-B4EB-65F8A13C4ED7}"/>
              </a:ext>
            </a:extLst>
          </p:cNvPr>
          <p:cNvSpPr/>
          <p:nvPr/>
        </p:nvSpPr>
        <p:spPr>
          <a:xfrm>
            <a:off x="3411397" y="3780430"/>
            <a:ext cx="3311986" cy="1669660"/>
          </a:xfrm>
          <a:prstGeom prst="round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Logomark_MarineGEO_Tennenbaum_RGB.png">
            <a:extLst>
              <a:ext uri="{FF2B5EF4-FFF2-40B4-BE49-F238E27FC236}">
                <a16:creationId xmlns:a16="http://schemas.microsoft.com/office/drawing/2014/main" id="{6F629DE4-CAFC-3A4B-AAD5-D1DE82C01D1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8116" y="3922249"/>
            <a:ext cx="3037840" cy="950976"/>
          </a:xfrm>
          <a:prstGeom prst="rect">
            <a:avLst/>
          </a:prstGeom>
        </p:spPr>
      </p:pic>
      <p:pic>
        <p:nvPicPr>
          <p:cNvPr id="15" name="Picture 14" descr="Macintosh HD:Users:jeduffy:Dropbox:@DUFFY - DOCUMENTS:Planning:options:SI Sant 2005:Sant talk:SI logo.gif">
            <a:extLst>
              <a:ext uri="{FF2B5EF4-FFF2-40B4-BE49-F238E27FC236}">
                <a16:creationId xmlns:a16="http://schemas.microsoft.com/office/drawing/2014/main" id="{F21A007B-E6A0-9E44-806E-0D09399D24E3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836" y="4908086"/>
            <a:ext cx="45720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 Box 9">
            <a:extLst>
              <a:ext uri="{FF2B5EF4-FFF2-40B4-BE49-F238E27FC236}">
                <a16:creationId xmlns:a16="http://schemas.microsoft.com/office/drawing/2014/main" id="{CA0198CC-70F7-DD4B-8AFE-7767CD6DC7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91324" y="5075360"/>
            <a:ext cx="1636121" cy="208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91440" bIns="0" anchor="t" anchorCtr="0" upright="1">
            <a:no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1200" kern="0" dirty="0">
                <a:effectLst/>
                <a:latin typeface="Minion Pro"/>
              </a:rPr>
              <a:t>Smithsonian Institution</a:t>
            </a:r>
            <a:endParaRPr lang="en-US" sz="1200" kern="0" dirty="0">
              <a:effectLst/>
              <a:latin typeface="Minion"/>
            </a:endParaRPr>
          </a:p>
        </p:txBody>
      </p:sp>
    </p:spTree>
    <p:extLst>
      <p:ext uri="{BB962C8B-B14F-4D97-AF65-F5344CB8AC3E}">
        <p14:creationId xmlns:p14="http://schemas.microsoft.com/office/powerpoint/2010/main" val="375277115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715317FE-CB70-114D-B126-5399299C4B33}"/>
              </a:ext>
            </a:extLst>
          </p:cNvPr>
          <p:cNvSpPr txBox="1"/>
          <p:nvPr/>
        </p:nvSpPr>
        <p:spPr>
          <a:xfrm>
            <a:off x="549497" y="356141"/>
            <a:ext cx="11094816" cy="52322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 estimated predation as the exponential decay rate of bait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DC68B67-9F95-C04B-A916-21EF661F1AF4}"/>
              </a:ext>
            </a:extLst>
          </p:cNvPr>
          <p:cNvGrpSpPr/>
          <p:nvPr/>
        </p:nvGrpSpPr>
        <p:grpSpPr>
          <a:xfrm>
            <a:off x="411165" y="1571617"/>
            <a:ext cx="11605724" cy="1892302"/>
            <a:chOff x="339725" y="1814513"/>
            <a:chExt cx="11605724" cy="189230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D2CA73-029E-4A44-B6A7-72D20105A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9725" y="1814513"/>
              <a:ext cx="11598514" cy="138271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EC09AB7-CC9D-EE48-9565-15E176AB60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4676" y="3218799"/>
              <a:ext cx="11370773" cy="48801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4762EA-00CC-674E-859E-C5B7AE9B0ADB}"/>
                </a:ext>
              </a:extLst>
            </p:cNvPr>
            <p:cNvSpPr/>
            <p:nvPr/>
          </p:nvSpPr>
          <p:spPr>
            <a:xfrm>
              <a:off x="828675" y="3278186"/>
              <a:ext cx="1014412" cy="185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D7333F-CC57-9444-B938-FE5609A9FFEA}"/>
                </a:ext>
              </a:extLst>
            </p:cNvPr>
            <p:cNvSpPr/>
            <p:nvPr/>
          </p:nvSpPr>
          <p:spPr>
            <a:xfrm>
              <a:off x="2239963" y="3278186"/>
              <a:ext cx="1014412" cy="185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8726A9A-59D4-CB47-9C94-7797C2EDBFB3}"/>
                </a:ext>
              </a:extLst>
            </p:cNvPr>
            <p:cNvSpPr/>
            <p:nvPr/>
          </p:nvSpPr>
          <p:spPr>
            <a:xfrm>
              <a:off x="3651251" y="3278186"/>
              <a:ext cx="1014412" cy="185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3F43E51-B155-0741-9CD2-E7ED1D78F653}"/>
                </a:ext>
              </a:extLst>
            </p:cNvPr>
            <p:cNvSpPr/>
            <p:nvPr/>
          </p:nvSpPr>
          <p:spPr>
            <a:xfrm>
              <a:off x="5081706" y="3278186"/>
              <a:ext cx="1014412" cy="185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9666EF-6B34-5648-826F-46F2E973823E}"/>
                </a:ext>
              </a:extLst>
            </p:cNvPr>
            <p:cNvSpPr/>
            <p:nvPr/>
          </p:nvSpPr>
          <p:spPr>
            <a:xfrm>
              <a:off x="6455009" y="3278186"/>
              <a:ext cx="1014412" cy="185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9CBC0E2-538A-6C4B-901B-3669EC1A6B9F}"/>
                </a:ext>
              </a:extLst>
            </p:cNvPr>
            <p:cNvSpPr/>
            <p:nvPr/>
          </p:nvSpPr>
          <p:spPr>
            <a:xfrm>
              <a:off x="7891688" y="3278186"/>
              <a:ext cx="1014412" cy="1857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F71B7FD-9982-DB4B-84F1-400CBE679D4D}"/>
                </a:ext>
              </a:extLst>
            </p:cNvPr>
            <p:cNvSpPr/>
            <p:nvPr/>
          </p:nvSpPr>
          <p:spPr>
            <a:xfrm>
              <a:off x="9356944" y="3278186"/>
              <a:ext cx="944347" cy="244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EB8C3E-B9CB-764D-8178-3B44DB5D7AA4}"/>
                </a:ext>
              </a:extLst>
            </p:cNvPr>
            <p:cNvSpPr/>
            <p:nvPr/>
          </p:nvSpPr>
          <p:spPr>
            <a:xfrm>
              <a:off x="10736924" y="3278186"/>
              <a:ext cx="944347" cy="244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785FC5B-3A79-6A4F-A81B-ED5A83ABC191}"/>
              </a:ext>
            </a:extLst>
          </p:cNvPr>
          <p:cNvSpPr txBox="1"/>
          <p:nvPr/>
        </p:nvSpPr>
        <p:spPr>
          <a:xfrm>
            <a:off x="4964920" y="3263864"/>
            <a:ext cx="270458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Exposure time (hours)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37F97B2-5B2E-DA45-AF9A-098D36CECA5C}"/>
              </a:ext>
            </a:extLst>
          </p:cNvPr>
          <p:cNvSpPr txBox="1"/>
          <p:nvPr/>
        </p:nvSpPr>
        <p:spPr>
          <a:xfrm rot="16200000">
            <a:off x="-506127" y="2062918"/>
            <a:ext cx="156805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Bait survival</a:t>
            </a:r>
          </a:p>
        </p:txBody>
      </p:sp>
    </p:spTree>
    <p:extLst>
      <p:ext uri="{BB962C8B-B14F-4D97-AF65-F5344CB8AC3E}">
        <p14:creationId xmlns:p14="http://schemas.microsoft.com/office/powerpoint/2010/main" val="184559309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AD8858-5920-4BF5-83C7-EDDD6B337E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8576" y="803237"/>
            <a:ext cx="9914111" cy="57771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BA1EBF-275A-42E8-8A04-8CEB510B4B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386" y="1329535"/>
            <a:ext cx="3538559" cy="436912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9367D14-6F95-4BC7-A2F1-9F999E63E456}"/>
              </a:ext>
            </a:extLst>
          </p:cNvPr>
          <p:cNvCxnSpPr>
            <a:cxnSpLocks/>
          </p:cNvCxnSpPr>
          <p:nvPr/>
        </p:nvCxnSpPr>
        <p:spPr>
          <a:xfrm>
            <a:off x="1307941" y="3628094"/>
            <a:ext cx="10336372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1924CC-C005-7C43-8C66-9227E12B7E2C}"/>
              </a:ext>
            </a:extLst>
          </p:cNvPr>
          <p:cNvSpPr txBox="1"/>
          <p:nvPr/>
        </p:nvSpPr>
        <p:spPr>
          <a:xfrm>
            <a:off x="549497" y="356141"/>
            <a:ext cx="11094816" cy="52322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Predation was highest at mid latitudes</a:t>
            </a:r>
          </a:p>
        </p:txBody>
      </p:sp>
    </p:spTree>
    <p:extLst>
      <p:ext uri="{BB962C8B-B14F-4D97-AF65-F5344CB8AC3E}">
        <p14:creationId xmlns:p14="http://schemas.microsoft.com/office/powerpoint/2010/main" val="27647105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73EA42-0C31-9040-A412-8E8F1BD193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447" y="1902800"/>
            <a:ext cx="3629321" cy="36293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D4F7F-D1DA-9142-9A05-D4D8E77A0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9625" y="2046110"/>
            <a:ext cx="3954040" cy="34860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644D9FE-6B61-5240-92AC-6618CED4C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27" y="1934053"/>
            <a:ext cx="3598068" cy="3598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4DE093F-20BA-3641-8F96-A8F7B830F0E0}"/>
              </a:ext>
            </a:extLst>
          </p:cNvPr>
          <p:cNvSpPr txBox="1"/>
          <p:nvPr/>
        </p:nvSpPr>
        <p:spPr>
          <a:xfrm>
            <a:off x="549497" y="356141"/>
            <a:ext cx="11094816" cy="52322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Habitat did not explain much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EC5042-484D-544D-84E3-11400DB4556B}"/>
              </a:ext>
            </a:extLst>
          </p:cNvPr>
          <p:cNvSpPr txBox="1"/>
          <p:nvPr/>
        </p:nvSpPr>
        <p:spPr>
          <a:xfrm rot="16200000">
            <a:off x="-821094" y="3295287"/>
            <a:ext cx="266802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Predation rate (hr</a:t>
            </a:r>
            <a:r>
              <a:rPr lang="en-US" sz="2000" baseline="30000" dirty="0">
                <a:latin typeface="Arial" charset="0"/>
                <a:ea typeface="Arial" charset="0"/>
                <a:cs typeface="Arial" charset="0"/>
              </a:rPr>
              <a:t>-1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C44D0-9C5C-4944-BD66-EAE09B1E130E}"/>
              </a:ext>
            </a:extLst>
          </p:cNvPr>
          <p:cNvSpPr txBox="1"/>
          <p:nvPr/>
        </p:nvSpPr>
        <p:spPr>
          <a:xfrm>
            <a:off x="1747848" y="1472388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Predation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FFA9D6-CE95-B14F-A487-B85EA5013591}"/>
              </a:ext>
            </a:extLst>
          </p:cNvPr>
          <p:cNvSpPr txBox="1"/>
          <p:nvPr/>
        </p:nvSpPr>
        <p:spPr>
          <a:xfrm>
            <a:off x="5466408" y="1472388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Fish biomass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8E62A4-9F65-8342-9654-D74623DEEFF3}"/>
              </a:ext>
            </a:extLst>
          </p:cNvPr>
          <p:cNvSpPr txBox="1"/>
          <p:nvPr/>
        </p:nvSpPr>
        <p:spPr>
          <a:xfrm>
            <a:off x="9197160" y="1470242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Fish richness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D4FC-E014-5D4E-8C53-9071BBF81862}"/>
              </a:ext>
            </a:extLst>
          </p:cNvPr>
          <p:cNvSpPr/>
          <p:nvPr/>
        </p:nvSpPr>
        <p:spPr>
          <a:xfrm>
            <a:off x="8990337" y="1950195"/>
            <a:ext cx="1836159" cy="59088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E83FF9-9D82-EF47-9184-28BEE5F77E92}"/>
              </a:ext>
            </a:extLst>
          </p:cNvPr>
          <p:cNvSpPr/>
          <p:nvPr/>
        </p:nvSpPr>
        <p:spPr>
          <a:xfrm>
            <a:off x="1538744" y="5238744"/>
            <a:ext cx="10325023" cy="3871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854E57-370E-C848-AB40-63D784126141}"/>
              </a:ext>
            </a:extLst>
          </p:cNvPr>
          <p:cNvSpPr txBox="1"/>
          <p:nvPr/>
        </p:nvSpPr>
        <p:spPr>
          <a:xfrm rot="16200000">
            <a:off x="3033801" y="3231168"/>
            <a:ext cx="2651760" cy="64008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Biomass (g m</a:t>
            </a:r>
            <a:r>
              <a:rPr lang="en-US" sz="2000" baseline="30000" dirty="0">
                <a:latin typeface="Arial" charset="0"/>
                <a:ea typeface="Arial" charset="0"/>
                <a:cs typeface="Arial" charset="0"/>
              </a:rPr>
              <a:t>-2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FCE40D-3564-1D44-8414-740A0EDD99FB}"/>
              </a:ext>
            </a:extLst>
          </p:cNvPr>
          <p:cNvSpPr txBox="1"/>
          <p:nvPr/>
        </p:nvSpPr>
        <p:spPr>
          <a:xfrm rot="16200000">
            <a:off x="6940824" y="3352045"/>
            <a:ext cx="3044424" cy="640080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2000" dirty="0">
                <a:latin typeface="Arial" charset="0"/>
                <a:ea typeface="Arial" charset="0"/>
                <a:cs typeface="Arial" charset="0"/>
              </a:rPr>
              <a:t>Fish richness (ENSPIE)</a:t>
            </a:r>
            <a:endParaRPr lang="en-US" sz="2000" b="1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61573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1D72B7-0335-9E47-A9B0-A15F44A7F13C}"/>
              </a:ext>
            </a:extLst>
          </p:cNvPr>
          <p:cNvSpPr txBox="1"/>
          <p:nvPr/>
        </p:nvSpPr>
        <p:spPr>
          <a:xfrm>
            <a:off x="549497" y="356141"/>
            <a:ext cx="1106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Predation loss increases with temperature, fish biomass, &amp; richness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5BB642-5B66-7146-A824-2B0A6C8D9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1234" y="2089297"/>
            <a:ext cx="3593592" cy="35935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1655C4-13F2-2A4C-9FDA-358C3D21D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399" y="2107585"/>
            <a:ext cx="3593592" cy="35935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3198A9-FEDC-B148-A01A-BE10D3FA51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6422" y="2107584"/>
            <a:ext cx="3593592" cy="359359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8846EB5-BB89-2E46-941A-41BDA6A113D1}"/>
              </a:ext>
            </a:extLst>
          </p:cNvPr>
          <p:cNvSpPr txBox="1"/>
          <p:nvPr/>
        </p:nvSpPr>
        <p:spPr>
          <a:xfrm>
            <a:off x="9359711" y="1627630"/>
            <a:ext cx="21675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Fish diversity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560BA7-BC05-374D-8F7B-F4CFE6C262C6}"/>
              </a:ext>
            </a:extLst>
          </p:cNvPr>
          <p:cNvSpPr txBox="1"/>
          <p:nvPr/>
        </p:nvSpPr>
        <p:spPr>
          <a:xfrm>
            <a:off x="5317997" y="1627631"/>
            <a:ext cx="21499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Fish biomass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8A689-5B65-7B4F-AE94-D953E5101EB2}"/>
              </a:ext>
            </a:extLst>
          </p:cNvPr>
          <p:cNvSpPr txBox="1"/>
          <p:nvPr/>
        </p:nvSpPr>
        <p:spPr>
          <a:xfrm>
            <a:off x="1398496" y="1627632"/>
            <a:ext cx="2027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Temperature</a:t>
            </a:r>
          </a:p>
        </p:txBody>
      </p:sp>
    </p:spTree>
    <p:extLst>
      <p:ext uri="{BB962C8B-B14F-4D97-AF65-F5344CB8AC3E}">
        <p14:creationId xmlns:p14="http://schemas.microsoft.com/office/powerpoint/2010/main" val="30731187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E5A618A-BE94-6640-8DEF-F44CE0BB2EB9}"/>
              </a:ext>
            </a:extLst>
          </p:cNvPr>
          <p:cNvSpPr/>
          <p:nvPr/>
        </p:nvSpPr>
        <p:spPr>
          <a:xfrm>
            <a:off x="2854853" y="2316107"/>
            <a:ext cx="63622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~ temp + log B*richness	 0.0</a:t>
            </a:r>
          </a:p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~ temp + log B + richness	 0.5</a:t>
            </a:r>
          </a:p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~ temp + log B 		 1.1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~ temp + richness		 3.7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~ temp (in situ) 			 4.0</a:t>
            </a:r>
          </a:p>
          <a:p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Predation ~ temp + habitat 		 4.6</a:t>
            </a:r>
          </a:p>
          <a:p>
            <a:endParaRPr lang="en-US" sz="2400" b="1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DA83C9-0E15-674D-AAC7-18F4DA31BFDE}"/>
              </a:ext>
            </a:extLst>
          </p:cNvPr>
          <p:cNvSpPr/>
          <p:nvPr/>
        </p:nvSpPr>
        <p:spPr>
          <a:xfrm>
            <a:off x="2886937" y="1586184"/>
            <a:ext cx="64948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			 		         </a:t>
            </a:r>
            <a:r>
              <a:rPr lang="en-US" sz="2400" b="1" dirty="0">
                <a:solidFill>
                  <a:srgbClr val="000000"/>
                </a:solidFill>
                <a:latin typeface="Symbol" pitchFamily="2" charset="2"/>
                <a:cs typeface="Arial" panose="020B0604020202020204" pitchFamily="34" charset="0"/>
              </a:rPr>
              <a:t>D</a:t>
            </a: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AIC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AE5BDDB-C1D0-204B-9034-5BD60C40C598}"/>
              </a:ext>
            </a:extLst>
          </p:cNvPr>
          <p:cNvCxnSpPr>
            <a:cxnSpLocks/>
          </p:cNvCxnSpPr>
          <p:nvPr/>
        </p:nvCxnSpPr>
        <p:spPr>
          <a:xfrm>
            <a:off x="2832073" y="2144101"/>
            <a:ext cx="623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CB9DDC-D96A-5A40-8B14-712B6D49232D}"/>
              </a:ext>
            </a:extLst>
          </p:cNvPr>
          <p:cNvCxnSpPr>
            <a:cxnSpLocks/>
          </p:cNvCxnSpPr>
          <p:nvPr/>
        </p:nvCxnSpPr>
        <p:spPr>
          <a:xfrm>
            <a:off x="2832073" y="4783669"/>
            <a:ext cx="6238775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91670AE-9D6E-9F40-8ACA-F6A2B6F1FAFA}"/>
              </a:ext>
            </a:extLst>
          </p:cNvPr>
          <p:cNvSpPr txBox="1"/>
          <p:nvPr/>
        </p:nvSpPr>
        <p:spPr>
          <a:xfrm>
            <a:off x="549497" y="356141"/>
            <a:ext cx="1106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Globally, predation rises with temperature, fish biomass, &amp; diversity</a:t>
            </a:r>
          </a:p>
        </p:txBody>
      </p:sp>
    </p:spTree>
    <p:extLst>
      <p:ext uri="{BB962C8B-B14F-4D97-AF65-F5344CB8AC3E}">
        <p14:creationId xmlns:p14="http://schemas.microsoft.com/office/powerpoint/2010/main" val="179721906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1670AE-9D6E-9F40-8ACA-F6A2B6F1FAFA}"/>
              </a:ext>
            </a:extLst>
          </p:cNvPr>
          <p:cNvSpPr txBox="1"/>
          <p:nvPr/>
        </p:nvSpPr>
        <p:spPr>
          <a:xfrm>
            <a:off x="549497" y="356141"/>
            <a:ext cx="1106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Globally, predation rises with temperature, fish biomass, &amp; diversity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B8B7C3-E0DD-2C4E-8D3C-863A258DFAE4}"/>
              </a:ext>
            </a:extLst>
          </p:cNvPr>
          <p:cNvSpPr>
            <a:spLocks/>
          </p:cNvSpPr>
          <p:nvPr/>
        </p:nvSpPr>
        <p:spPr>
          <a:xfrm>
            <a:off x="8366474" y="3029107"/>
            <a:ext cx="1828800" cy="83263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091658-8AFE-3C4A-BA8A-7395713B212E}"/>
              </a:ext>
            </a:extLst>
          </p:cNvPr>
          <p:cNvSpPr txBox="1">
            <a:spLocks noChangeAspect="1"/>
          </p:cNvSpPr>
          <p:nvPr/>
        </p:nvSpPr>
        <p:spPr>
          <a:xfrm>
            <a:off x="8597033" y="3102012"/>
            <a:ext cx="136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Predation</a:t>
            </a:r>
          </a:p>
          <a:p>
            <a:pPr algn="ctr"/>
            <a:r>
              <a:rPr lang="en-US" sz="2000" b="1" dirty="0">
                <a:latin typeface="Arial"/>
                <a:cs typeface="Arial"/>
              </a:rPr>
              <a:t>rate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A7F329C-3C44-6548-A4D0-59234343B17C}"/>
              </a:ext>
            </a:extLst>
          </p:cNvPr>
          <p:cNvSpPr>
            <a:spLocks/>
          </p:cNvSpPr>
          <p:nvPr/>
        </p:nvSpPr>
        <p:spPr>
          <a:xfrm>
            <a:off x="3409347" y="1168047"/>
            <a:ext cx="1828800" cy="83263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388C47-EE15-E544-8889-6B197D1A366F}"/>
              </a:ext>
            </a:extLst>
          </p:cNvPr>
          <p:cNvSpPr txBox="1">
            <a:spLocks noChangeAspect="1"/>
          </p:cNvSpPr>
          <p:nvPr/>
        </p:nvSpPr>
        <p:spPr>
          <a:xfrm>
            <a:off x="3490827" y="1240952"/>
            <a:ext cx="16658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Water</a:t>
            </a:r>
          </a:p>
          <a:p>
            <a:pPr algn="ctr"/>
            <a:r>
              <a:rPr lang="en-US" sz="2000" b="1" dirty="0">
                <a:latin typeface="Arial"/>
                <a:cs typeface="Arial"/>
              </a:rPr>
              <a:t>temperature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D852C5D-235C-A04D-BA1C-DD229A74B8DA}"/>
              </a:ext>
            </a:extLst>
          </p:cNvPr>
          <p:cNvSpPr>
            <a:spLocks/>
          </p:cNvSpPr>
          <p:nvPr/>
        </p:nvSpPr>
        <p:spPr>
          <a:xfrm>
            <a:off x="3409347" y="2612792"/>
            <a:ext cx="1828800" cy="83263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B83160-A1AA-D54C-A4BD-9564FBA68695}"/>
              </a:ext>
            </a:extLst>
          </p:cNvPr>
          <p:cNvSpPr txBox="1">
            <a:spLocks noChangeAspect="1"/>
          </p:cNvSpPr>
          <p:nvPr/>
        </p:nvSpPr>
        <p:spPr>
          <a:xfrm>
            <a:off x="3711240" y="2685697"/>
            <a:ext cx="1225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Fish</a:t>
            </a:r>
          </a:p>
          <a:p>
            <a:pPr algn="ctr"/>
            <a:r>
              <a:rPr lang="en-US" sz="2000" b="1" dirty="0">
                <a:latin typeface="Arial"/>
                <a:cs typeface="Arial"/>
              </a:rPr>
              <a:t>biomass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4C0F0E5A-605B-A14A-B368-0C3A2F08B52C}"/>
              </a:ext>
            </a:extLst>
          </p:cNvPr>
          <p:cNvSpPr>
            <a:spLocks/>
          </p:cNvSpPr>
          <p:nvPr/>
        </p:nvSpPr>
        <p:spPr>
          <a:xfrm>
            <a:off x="3409347" y="4047638"/>
            <a:ext cx="1828800" cy="83263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4C457D-7ECA-024C-83BB-7E7A062EA5D7}"/>
              </a:ext>
            </a:extLst>
          </p:cNvPr>
          <p:cNvSpPr txBox="1">
            <a:spLocks noChangeAspect="1"/>
          </p:cNvSpPr>
          <p:nvPr/>
        </p:nvSpPr>
        <p:spPr>
          <a:xfrm>
            <a:off x="3704026" y="4120543"/>
            <a:ext cx="12394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Fish</a:t>
            </a:r>
          </a:p>
          <a:p>
            <a:pPr algn="ctr"/>
            <a:r>
              <a:rPr lang="en-US" sz="2000" b="1" dirty="0">
                <a:latin typeface="Arial"/>
                <a:cs typeface="Arial"/>
              </a:rPr>
              <a:t>richness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FBE5CE1-5EB1-5340-9223-CA752D6A380A}"/>
              </a:ext>
            </a:extLst>
          </p:cNvPr>
          <p:cNvSpPr>
            <a:spLocks/>
          </p:cNvSpPr>
          <p:nvPr/>
        </p:nvSpPr>
        <p:spPr>
          <a:xfrm>
            <a:off x="3409347" y="5458442"/>
            <a:ext cx="1828800" cy="83263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410F46-2233-A14D-9581-8F70632FFAA6}"/>
              </a:ext>
            </a:extLst>
          </p:cNvPr>
          <p:cNvSpPr txBox="1">
            <a:spLocks noChangeAspect="1"/>
          </p:cNvSpPr>
          <p:nvPr/>
        </p:nvSpPr>
        <p:spPr>
          <a:xfrm>
            <a:off x="3597426" y="5531347"/>
            <a:ext cx="14526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Biomass</a:t>
            </a:r>
          </a:p>
          <a:p>
            <a:pPr algn="ctr"/>
            <a:r>
              <a:rPr lang="en-US" sz="2000" b="1" dirty="0">
                <a:latin typeface="Arial"/>
                <a:cs typeface="Arial"/>
              </a:rPr>
              <a:t>x richness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AD10330-486A-5A41-8149-A2B3708113B5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5238147" y="1584362"/>
            <a:ext cx="3128327" cy="1861060"/>
          </a:xfrm>
          <a:prstGeom prst="straightConnector1">
            <a:avLst/>
          </a:prstGeom>
          <a:ln w="9652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4806CA-C3D7-DE43-9E07-435488D5F4A4}"/>
              </a:ext>
            </a:extLst>
          </p:cNvPr>
          <p:cNvCxnSpPr>
            <a:cxnSpLocks/>
            <a:stCxn id="14" idx="3"/>
            <a:endCxn id="9" idx="1"/>
          </p:cNvCxnSpPr>
          <p:nvPr/>
        </p:nvCxnSpPr>
        <p:spPr>
          <a:xfrm>
            <a:off x="5238147" y="3029107"/>
            <a:ext cx="3128327" cy="416315"/>
          </a:xfrm>
          <a:prstGeom prst="straightConnector1">
            <a:avLst/>
          </a:prstGeom>
          <a:ln w="103632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753B397-DEC6-D54D-B23C-1EC4AE2EA4B8}"/>
              </a:ext>
            </a:extLst>
          </p:cNvPr>
          <p:cNvCxnSpPr>
            <a:cxnSpLocks/>
            <a:stCxn id="18" idx="3"/>
            <a:endCxn id="9" idx="1"/>
          </p:cNvCxnSpPr>
          <p:nvPr/>
        </p:nvCxnSpPr>
        <p:spPr>
          <a:xfrm flipV="1">
            <a:off x="5238147" y="3445422"/>
            <a:ext cx="3128327" cy="2429335"/>
          </a:xfrm>
          <a:prstGeom prst="straightConnector1">
            <a:avLst/>
          </a:prstGeom>
          <a:ln w="86868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707BAD2-AD9D-2845-99FD-8202F22657C1}"/>
              </a:ext>
            </a:extLst>
          </p:cNvPr>
          <p:cNvCxnSpPr>
            <a:cxnSpLocks/>
            <a:stCxn id="16" idx="3"/>
            <a:endCxn id="9" idx="1"/>
          </p:cNvCxnSpPr>
          <p:nvPr/>
        </p:nvCxnSpPr>
        <p:spPr>
          <a:xfrm flipV="1">
            <a:off x="5238147" y="3445422"/>
            <a:ext cx="3128327" cy="1018531"/>
          </a:xfrm>
          <a:prstGeom prst="straightConnector1">
            <a:avLst/>
          </a:prstGeom>
          <a:ln w="79248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A88DACF-0ABA-1642-80B4-E63CEEBAB681}"/>
              </a:ext>
            </a:extLst>
          </p:cNvPr>
          <p:cNvSpPr txBox="1"/>
          <p:nvPr/>
        </p:nvSpPr>
        <p:spPr>
          <a:xfrm>
            <a:off x="5367081" y="1380046"/>
            <a:ext cx="463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**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FEF29B9-4279-A141-A96E-116C6DEC5237}"/>
              </a:ext>
            </a:extLst>
          </p:cNvPr>
          <p:cNvSpPr txBox="1"/>
          <p:nvPr/>
        </p:nvSpPr>
        <p:spPr>
          <a:xfrm>
            <a:off x="5436811" y="2645681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1A13289-4700-BC41-BE4E-6939D8CCE8E1}"/>
              </a:ext>
            </a:extLst>
          </p:cNvPr>
          <p:cNvSpPr txBox="1"/>
          <p:nvPr/>
        </p:nvSpPr>
        <p:spPr>
          <a:xfrm>
            <a:off x="5436811" y="3889214"/>
            <a:ext cx="3241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3C77E4-2686-E240-BCAF-82BB39E8AB3E}"/>
              </a:ext>
            </a:extLst>
          </p:cNvPr>
          <p:cNvSpPr txBox="1"/>
          <p:nvPr/>
        </p:nvSpPr>
        <p:spPr>
          <a:xfrm>
            <a:off x="5327807" y="5741201"/>
            <a:ext cx="5421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</a:t>
            </a:r>
          </a:p>
        </p:txBody>
      </p:sp>
    </p:spTree>
    <p:extLst>
      <p:ext uri="{BB962C8B-B14F-4D97-AF65-F5344CB8AC3E}">
        <p14:creationId xmlns:p14="http://schemas.microsoft.com/office/powerpoint/2010/main" val="311771470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4A420E-62FC-344F-BF5A-5967F5670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6896" y="1054831"/>
            <a:ext cx="7307134" cy="54739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944F47-B20B-8347-8091-9E63669D962C}"/>
              </a:ext>
            </a:extLst>
          </p:cNvPr>
          <p:cNvSpPr txBox="1"/>
          <p:nvPr/>
        </p:nvSpPr>
        <p:spPr>
          <a:xfrm>
            <a:off x="549497" y="356141"/>
            <a:ext cx="1106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Globally, predation rises with temperature, fish biomass, &amp; diversity</a:t>
            </a:r>
          </a:p>
        </p:txBody>
      </p:sp>
    </p:spTree>
    <p:extLst>
      <p:ext uri="{BB962C8B-B14F-4D97-AF65-F5344CB8AC3E}">
        <p14:creationId xmlns:p14="http://schemas.microsoft.com/office/powerpoint/2010/main" val="27901265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AD8858-5920-4BF5-83C7-EDDD6B337E9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371600" y="402336"/>
            <a:ext cx="1176901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1924CC-C005-7C43-8C66-9227E12B7E2C}"/>
              </a:ext>
            </a:extLst>
          </p:cNvPr>
          <p:cNvSpPr txBox="1"/>
          <p:nvPr/>
        </p:nvSpPr>
        <p:spPr>
          <a:xfrm>
            <a:off x="549497" y="356141"/>
            <a:ext cx="11094816" cy="52322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Next: Let’s increase global coverage!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89A7FD-FB46-3446-9779-15EAE6F0BF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12" y="6054777"/>
            <a:ext cx="1956010" cy="672984"/>
          </a:xfrm>
          <a:prstGeom prst="rect">
            <a:avLst/>
          </a:prstGeom>
        </p:spPr>
      </p:pic>
      <p:pic>
        <p:nvPicPr>
          <p:cNvPr id="9" name="Picture 8" descr="GoPro in grassbed Belize 2014-09 cropped.tiff">
            <a:extLst>
              <a:ext uri="{FF2B5EF4-FFF2-40B4-BE49-F238E27FC236}">
                <a16:creationId xmlns:a16="http://schemas.microsoft.com/office/drawing/2014/main" id="{9CC7FC85-86C4-9040-B92A-D463F3B6A1F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01091" y="925556"/>
            <a:ext cx="2671763" cy="251436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540934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F818A2-7402-084C-B307-9BB3E766FD0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1613" y="1042922"/>
            <a:ext cx="7679426" cy="5243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89A7FD-FB46-3446-9779-15EAE6F0BF4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12" y="6054777"/>
            <a:ext cx="1956010" cy="672984"/>
          </a:xfrm>
          <a:prstGeom prst="rect">
            <a:avLst/>
          </a:prstGeom>
        </p:spPr>
      </p:pic>
      <p:pic>
        <p:nvPicPr>
          <p:cNvPr id="10" name="Picture 9" descr="parrot nips weedpop.tiff">
            <a:extLst>
              <a:ext uri="{FF2B5EF4-FFF2-40B4-BE49-F238E27FC236}">
                <a16:creationId xmlns:a16="http://schemas.microsoft.com/office/drawing/2014/main" id="{D3E1019B-1A11-0E44-9A84-EA6DDAE7C38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8087" y="1683026"/>
            <a:ext cx="4086225" cy="29018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250E2D7-A733-DE47-A056-D1003BAC8F32}"/>
              </a:ext>
            </a:extLst>
          </p:cNvPr>
          <p:cNvSpPr/>
          <p:nvPr/>
        </p:nvSpPr>
        <p:spPr>
          <a:xfrm>
            <a:off x="620938" y="960601"/>
            <a:ext cx="7722966" cy="500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B7043-6AE9-CA47-919B-2602512B16C9}"/>
              </a:ext>
            </a:extLst>
          </p:cNvPr>
          <p:cNvSpPr txBox="1"/>
          <p:nvPr/>
        </p:nvSpPr>
        <p:spPr>
          <a:xfrm>
            <a:off x="6672373" y="1038806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Seagrass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E19D9F-56B6-A446-91A2-6C4E59C19103}"/>
              </a:ext>
            </a:extLst>
          </p:cNvPr>
          <p:cNvSpPr txBox="1"/>
          <p:nvPr/>
        </p:nvSpPr>
        <p:spPr>
          <a:xfrm>
            <a:off x="5442543" y="1038806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5F5D503-4A0F-0B44-9730-47A4D6DA22E0}"/>
              </a:ext>
            </a:extLst>
          </p:cNvPr>
          <p:cNvSpPr txBox="1"/>
          <p:nvPr/>
        </p:nvSpPr>
        <p:spPr>
          <a:xfrm>
            <a:off x="3939993" y="1038806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Reef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6E95D-5F03-1D49-93F1-1F2CB1148DA1}"/>
              </a:ext>
            </a:extLst>
          </p:cNvPr>
          <p:cNvSpPr txBox="1"/>
          <p:nvPr/>
        </p:nvSpPr>
        <p:spPr>
          <a:xfrm>
            <a:off x="2107802" y="1038806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Mangrove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796E68-FD1C-2C40-A13E-79C1A0E7D87D}"/>
              </a:ext>
            </a:extLst>
          </p:cNvPr>
          <p:cNvSpPr txBox="1"/>
          <p:nvPr/>
        </p:nvSpPr>
        <p:spPr>
          <a:xfrm>
            <a:off x="549497" y="356141"/>
            <a:ext cx="1106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Next: </a:t>
            </a:r>
            <a:r>
              <a:rPr lang="en-US"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Weedpops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16163033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48FA4AF-97A6-584F-A314-CDCA79E62434}"/>
              </a:ext>
            </a:extLst>
          </p:cNvPr>
          <p:cNvSpPr txBox="1"/>
          <p:nvPr/>
        </p:nvSpPr>
        <p:spPr>
          <a:xfrm>
            <a:off x="549497" y="282401"/>
            <a:ext cx="1112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Next: How does predation change communities?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B485BF4C-528B-A142-A552-63330E24C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006" y="1020654"/>
            <a:ext cx="8388859" cy="544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56F484-B1C7-F34D-99F3-3C98D79040DB}"/>
              </a:ext>
            </a:extLst>
          </p:cNvPr>
          <p:cNvSpPr/>
          <p:nvPr/>
        </p:nvSpPr>
        <p:spPr>
          <a:xfrm>
            <a:off x="678148" y="1066688"/>
            <a:ext cx="6284127" cy="538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914B9B-794F-2149-95F7-4605A30020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92732" y="1595672"/>
            <a:ext cx="2893400" cy="439948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D7C1E-EEB3-0242-930D-89C8D1F5B32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310803" y="1610419"/>
            <a:ext cx="4974424" cy="439948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F32F49E-419B-3E47-8CB3-C790D1796398}"/>
              </a:ext>
            </a:extLst>
          </p:cNvPr>
          <p:cNvSpPr/>
          <p:nvPr/>
        </p:nvSpPr>
        <p:spPr>
          <a:xfrm>
            <a:off x="-1578086" y="1536679"/>
            <a:ext cx="2049455" cy="46532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3986849-E8DB-0344-99DB-3A234A917AAF}"/>
              </a:ext>
            </a:extLst>
          </p:cNvPr>
          <p:cNvSpPr/>
          <p:nvPr/>
        </p:nvSpPr>
        <p:spPr>
          <a:xfrm rot="614830">
            <a:off x="6090866" y="1637211"/>
            <a:ext cx="539020" cy="899555"/>
          </a:xfrm>
          <a:prstGeom prst="ellipse">
            <a:avLst/>
          </a:prstGeom>
          <a:noFill/>
          <a:ln w="254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7968BE7-ADDC-1E4D-A7B7-F4B55BDA2AD9}"/>
              </a:ext>
            </a:extLst>
          </p:cNvPr>
          <p:cNvSpPr/>
          <p:nvPr/>
        </p:nvSpPr>
        <p:spPr>
          <a:xfrm rot="1035550">
            <a:off x="6147029" y="2977942"/>
            <a:ext cx="462390" cy="678835"/>
          </a:xfrm>
          <a:prstGeom prst="ellipse">
            <a:avLst/>
          </a:prstGeom>
          <a:noFill/>
          <a:ln w="25400">
            <a:solidFill>
              <a:srgbClr val="FF4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5E07BA-8542-844D-854D-9830860133EF}"/>
              </a:ext>
            </a:extLst>
          </p:cNvPr>
          <p:cNvSpPr/>
          <p:nvPr/>
        </p:nvSpPr>
        <p:spPr>
          <a:xfrm rot="614830">
            <a:off x="5764915" y="1650069"/>
            <a:ext cx="397676" cy="632778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2D2E75F-2FBA-8A4E-81B9-CEC3C106D2BA}"/>
              </a:ext>
            </a:extLst>
          </p:cNvPr>
          <p:cNvSpPr/>
          <p:nvPr/>
        </p:nvSpPr>
        <p:spPr>
          <a:xfrm rot="3043771">
            <a:off x="5964700" y="2640190"/>
            <a:ext cx="353297" cy="876250"/>
          </a:xfrm>
          <a:prstGeom prst="ellipse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4D46F5-C4A2-AB4F-ACE8-3D9D9082E2FC}"/>
              </a:ext>
            </a:extLst>
          </p:cNvPr>
          <p:cNvSpPr/>
          <p:nvPr/>
        </p:nvSpPr>
        <p:spPr>
          <a:xfrm>
            <a:off x="288451" y="5999874"/>
            <a:ext cx="6284127" cy="1068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4F267A-D529-294B-BD8B-14CBB8062728}"/>
              </a:ext>
            </a:extLst>
          </p:cNvPr>
          <p:cNvSpPr/>
          <p:nvPr/>
        </p:nvSpPr>
        <p:spPr>
          <a:xfrm>
            <a:off x="7066097" y="2877371"/>
            <a:ext cx="1867418" cy="1971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A2B4951-6CB7-8F4A-B81F-497CF00ECAF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5777" y="1555136"/>
            <a:ext cx="4148667" cy="448056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55CBB7B-C108-4C47-9598-20C1FDF19BE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12" y="6054777"/>
            <a:ext cx="1956010" cy="672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1F1CD95-91EF-EE41-93BD-28E8E28EE732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7258" y="277930"/>
            <a:ext cx="1739900" cy="17399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5F051A-E5AC-AB4C-BFB8-D1BC63F6EA08}"/>
              </a:ext>
            </a:extLst>
          </p:cNvPr>
          <p:cNvSpPr txBox="1"/>
          <p:nvPr/>
        </p:nvSpPr>
        <p:spPr>
          <a:xfrm>
            <a:off x="6260372" y="1197103"/>
            <a:ext cx="8835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4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caged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DAD210A-968B-C44E-B1DC-4C69C83F2EF0}"/>
              </a:ext>
            </a:extLst>
          </p:cNvPr>
          <p:cNvSpPr txBox="1"/>
          <p:nvPr/>
        </p:nvSpPr>
        <p:spPr>
          <a:xfrm>
            <a:off x="5024799" y="1197103"/>
            <a:ext cx="11689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09E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uncaged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C64091-04E8-0645-983D-B7EEFE8ABC45}"/>
              </a:ext>
            </a:extLst>
          </p:cNvPr>
          <p:cNvSpPr txBox="1"/>
          <p:nvPr/>
        </p:nvSpPr>
        <p:spPr>
          <a:xfrm>
            <a:off x="10017034" y="1651827"/>
            <a:ext cx="16130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0"/>
                    </a:prst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Gail Ashton</a:t>
            </a:r>
          </a:p>
        </p:txBody>
      </p:sp>
    </p:spTree>
    <p:extLst>
      <p:ext uri="{BB962C8B-B14F-4D97-AF65-F5344CB8AC3E}">
        <p14:creationId xmlns:p14="http://schemas.microsoft.com/office/powerpoint/2010/main" val="385171009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0441652-D457-124E-8F3F-16D3B81E7D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3478" y="832565"/>
            <a:ext cx="9885045" cy="632488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A39D093-B134-6E40-87C9-B20A51F76AC9}"/>
              </a:ext>
            </a:extLst>
          </p:cNvPr>
          <p:cNvSpPr txBox="1"/>
          <p:nvPr/>
        </p:nvSpPr>
        <p:spPr>
          <a:xfrm>
            <a:off x="549497" y="356141"/>
            <a:ext cx="1106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 drives the earth and ocean system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7607B-E740-1842-9862-4C50079289DD}"/>
              </a:ext>
            </a:extLst>
          </p:cNvPr>
          <p:cNvSpPr/>
          <p:nvPr/>
        </p:nvSpPr>
        <p:spPr>
          <a:xfrm>
            <a:off x="2458549" y="6464964"/>
            <a:ext cx="7968819" cy="7182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AB237C-371C-9B4F-86CD-8E20D58B6F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61" y="6041296"/>
            <a:ext cx="2161540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030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1020079.JPG">
            <a:extLst>
              <a:ext uri="{FF2B5EF4-FFF2-40B4-BE49-F238E27FC236}">
                <a16:creationId xmlns:a16="http://schemas.microsoft.com/office/drawing/2014/main" id="{3C6769C8-1CA9-5248-B98B-11C9315F2F2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134CEA-8749-424D-BA0A-3C3057A7F753}"/>
              </a:ext>
            </a:extLst>
          </p:cNvPr>
          <p:cNvSpPr txBox="1"/>
          <p:nvPr/>
        </p:nvSpPr>
        <p:spPr>
          <a:xfrm>
            <a:off x="549497" y="282401"/>
            <a:ext cx="111217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Des questions?</a:t>
            </a:r>
          </a:p>
        </p:txBody>
      </p:sp>
    </p:spTree>
    <p:extLst>
      <p:ext uri="{BB962C8B-B14F-4D97-AF65-F5344CB8AC3E}">
        <p14:creationId xmlns:p14="http://schemas.microsoft.com/office/powerpoint/2010/main" val="320212359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3883915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0441652-D457-124E-8F3F-16D3B81E7D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959" y="1247186"/>
            <a:ext cx="7389202" cy="4727934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76E94F5-BBF4-1F41-B7F0-0FDAEFF35A32}"/>
              </a:ext>
            </a:extLst>
          </p:cNvPr>
          <p:cNvSpPr/>
          <p:nvPr/>
        </p:nvSpPr>
        <p:spPr>
          <a:xfrm>
            <a:off x="8536346" y="3116971"/>
            <a:ext cx="1626630" cy="1163487"/>
          </a:xfrm>
          <a:prstGeom prst="roundRect">
            <a:avLst/>
          </a:prstGeom>
          <a:solidFill>
            <a:srgbClr val="00FDFF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BB747E7-A43F-0C47-80F6-620A65A6C0E1}"/>
              </a:ext>
            </a:extLst>
          </p:cNvPr>
          <p:cNvSpPr/>
          <p:nvPr/>
        </p:nvSpPr>
        <p:spPr>
          <a:xfrm>
            <a:off x="7024942" y="5069779"/>
            <a:ext cx="1626630" cy="1284182"/>
          </a:xfrm>
          <a:prstGeom prst="roundRect">
            <a:avLst/>
          </a:prstGeom>
          <a:solidFill>
            <a:srgbClr val="00FDFF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85BD92-B801-BA47-98E9-6474CE4D463B}"/>
              </a:ext>
            </a:extLst>
          </p:cNvPr>
          <p:cNvSpPr/>
          <p:nvPr/>
        </p:nvSpPr>
        <p:spPr>
          <a:xfrm>
            <a:off x="10112278" y="5069779"/>
            <a:ext cx="1644294" cy="1284182"/>
          </a:xfrm>
          <a:prstGeom prst="roundRect">
            <a:avLst/>
          </a:prstGeom>
          <a:solidFill>
            <a:srgbClr val="00FDFF"/>
          </a:solidFill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6F9A3AFD-0CCD-4049-BA39-D271FCE35596}"/>
              </a:ext>
            </a:extLst>
          </p:cNvPr>
          <p:cNvSpPr/>
          <p:nvPr/>
        </p:nvSpPr>
        <p:spPr>
          <a:xfrm rot="18900000">
            <a:off x="7467338" y="4232257"/>
            <a:ext cx="1040031" cy="414995"/>
          </a:xfrm>
          <a:prstGeom prst="leftRightArrow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3BC214F4-0565-A44F-8E24-6AC890ADC585}"/>
              </a:ext>
            </a:extLst>
          </p:cNvPr>
          <p:cNvSpPr/>
          <p:nvPr/>
        </p:nvSpPr>
        <p:spPr>
          <a:xfrm rot="2700000">
            <a:off x="10220725" y="4258831"/>
            <a:ext cx="1040031" cy="414995"/>
          </a:xfrm>
          <a:prstGeom prst="leftRightArrow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Left-Right Arrow 16">
            <a:extLst>
              <a:ext uri="{FF2B5EF4-FFF2-40B4-BE49-F238E27FC236}">
                <a16:creationId xmlns:a16="http://schemas.microsoft.com/office/drawing/2014/main" id="{0A3F8050-203C-2B47-BB73-91773D61A1A5}"/>
              </a:ext>
            </a:extLst>
          </p:cNvPr>
          <p:cNvSpPr/>
          <p:nvPr/>
        </p:nvSpPr>
        <p:spPr>
          <a:xfrm>
            <a:off x="8829645" y="5411526"/>
            <a:ext cx="1040031" cy="414995"/>
          </a:xfrm>
          <a:prstGeom prst="leftRightArrow">
            <a:avLst/>
          </a:prstGeom>
          <a:solidFill>
            <a:schemeClr val="bg1">
              <a:alpha val="72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39D093-B134-6E40-87C9-B20A51F76AC9}"/>
              </a:ext>
            </a:extLst>
          </p:cNvPr>
          <p:cNvSpPr txBox="1"/>
          <p:nvPr/>
        </p:nvSpPr>
        <p:spPr>
          <a:xfrm>
            <a:off x="549497" y="356141"/>
            <a:ext cx="1106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We don’t have a map of top-down forcing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067607B-E740-1842-9862-4C50079289DD}"/>
              </a:ext>
            </a:extLst>
          </p:cNvPr>
          <p:cNvSpPr/>
          <p:nvPr/>
        </p:nvSpPr>
        <p:spPr>
          <a:xfrm>
            <a:off x="-1" y="5319651"/>
            <a:ext cx="6655707" cy="15383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046028-8B0A-F443-8270-70FD92E11606}"/>
              </a:ext>
            </a:extLst>
          </p:cNvPr>
          <p:cNvSpPr txBox="1"/>
          <p:nvPr/>
        </p:nvSpPr>
        <p:spPr>
          <a:xfrm>
            <a:off x="8596891" y="3537683"/>
            <a:ext cx="150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Biodiversity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F189C9-DAA0-9146-9B44-F397CE6915B7}"/>
              </a:ext>
            </a:extLst>
          </p:cNvPr>
          <p:cNvSpPr txBox="1"/>
          <p:nvPr/>
        </p:nvSpPr>
        <p:spPr>
          <a:xfrm>
            <a:off x="6998632" y="55508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982CF-18C5-7448-B870-7D57105EA4E2}"/>
              </a:ext>
            </a:extLst>
          </p:cNvPr>
          <p:cNvSpPr txBox="1"/>
          <p:nvPr/>
        </p:nvSpPr>
        <p:spPr>
          <a:xfrm>
            <a:off x="10200891" y="5430066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Ecosystem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2F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function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432F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CAB237C-371C-9B4F-86CD-8E20D58B6F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61" y="6041296"/>
            <a:ext cx="2161540" cy="676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503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5B8C5-8F5F-3643-8A24-6857BF90FA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157" y="1030242"/>
            <a:ext cx="8051362" cy="531453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1E203ED-64EF-FC40-BF1D-E1948497510E}"/>
              </a:ext>
            </a:extLst>
          </p:cNvPr>
          <p:cNvSpPr/>
          <p:nvPr/>
        </p:nvSpPr>
        <p:spPr>
          <a:xfrm>
            <a:off x="1760960" y="1354707"/>
            <a:ext cx="505420" cy="43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9C1D8E-0BA9-4D4F-9785-20912BC3CE97}"/>
              </a:ext>
            </a:extLst>
          </p:cNvPr>
          <p:cNvSpPr/>
          <p:nvPr/>
        </p:nvSpPr>
        <p:spPr>
          <a:xfrm>
            <a:off x="5279081" y="1380790"/>
            <a:ext cx="228600" cy="433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4A869A-13E5-824C-B241-5963E2E71D70}"/>
              </a:ext>
            </a:extLst>
          </p:cNvPr>
          <p:cNvSpPr/>
          <p:nvPr/>
        </p:nvSpPr>
        <p:spPr>
          <a:xfrm>
            <a:off x="1225296" y="5065420"/>
            <a:ext cx="7311027" cy="10343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3D2B9-6594-444A-80B8-8510C36A6B27}"/>
              </a:ext>
            </a:extLst>
          </p:cNvPr>
          <p:cNvSpPr txBox="1"/>
          <p:nvPr/>
        </p:nvSpPr>
        <p:spPr>
          <a:xfrm>
            <a:off x="2170406" y="1156982"/>
            <a:ext cx="2273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versus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climate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A3E6FB-40BE-534C-9308-E663DE915235}"/>
              </a:ext>
            </a:extLst>
          </p:cNvPr>
          <p:cNvSpPr txBox="1"/>
          <p:nvPr/>
        </p:nvSpPr>
        <p:spPr>
          <a:xfrm>
            <a:off x="5376024" y="1156982"/>
            <a:ext cx="2835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versus </a:t>
            </a:r>
            <a:r>
              <a:rPr lang="en-US" sz="2400" b="1" dirty="0">
                <a:latin typeface="Arial" charset="0"/>
                <a:ea typeface="Arial" charset="0"/>
                <a:cs typeface="Arial" charset="0"/>
              </a:rPr>
              <a:t>nutrients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62491AD-47B1-6348-960A-1B5648EC750A}"/>
              </a:ext>
            </a:extLst>
          </p:cNvPr>
          <p:cNvSpPr/>
          <p:nvPr/>
        </p:nvSpPr>
        <p:spPr>
          <a:xfrm>
            <a:off x="3288780" y="1137299"/>
            <a:ext cx="7726680" cy="47125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Box 66">
            <a:extLst>
              <a:ext uri="{FF2B5EF4-FFF2-40B4-BE49-F238E27FC236}">
                <a16:creationId xmlns:a16="http://schemas.microsoft.com/office/drawing/2014/main" id="{D3846AF4-2E2A-1F44-ABDC-1A55E7E67C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7158" y="6286903"/>
            <a:ext cx="6099958" cy="307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431" tIns="45715" rIns="91431" bIns="45715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latin typeface="Arial"/>
                <a:cs typeface="Arial"/>
              </a:rPr>
              <a:t>Duffy, J.E., C.M. Godwin, B.J. Cardinale. 2017. Nature 549:261-264. </a:t>
            </a:r>
            <a:endParaRPr lang="en-US" sz="1400" dirty="0">
              <a:solidFill>
                <a:prstClr val="black"/>
              </a:solidFill>
              <a:latin typeface="Arial"/>
              <a:cs typeface="Arial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985DF0-DDDF-AC44-BFD7-8136DAB6F277}"/>
              </a:ext>
            </a:extLst>
          </p:cNvPr>
          <p:cNvSpPr txBox="1"/>
          <p:nvPr/>
        </p:nvSpPr>
        <p:spPr>
          <a:xfrm>
            <a:off x="2091615" y="5252154"/>
            <a:ext cx="54686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charset="0"/>
                <a:ea typeface="Arial" charset="0"/>
                <a:cs typeface="Arial" charset="0"/>
              </a:rPr>
              <a:t>Rank importance of diversity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F7FBD3D-B262-5743-9A5F-9A0B7E6B8E6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41664" y="484157"/>
            <a:ext cx="3275553" cy="648637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9A3FBD4-6C40-A64B-93B3-18EC8E50625F}"/>
              </a:ext>
            </a:extLst>
          </p:cNvPr>
          <p:cNvSpPr txBox="1"/>
          <p:nvPr/>
        </p:nvSpPr>
        <p:spPr>
          <a:xfrm>
            <a:off x="549497" y="356141"/>
            <a:ext cx="110687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Biodiversity is as important as climate to ecosystems!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60381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8F382-4F65-F548-A7D6-7E352B511E6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242593" y="0"/>
            <a:ext cx="10289512" cy="68580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388041-823C-6B49-B4F2-521CCC758847}"/>
              </a:ext>
            </a:extLst>
          </p:cNvPr>
          <p:cNvSpPr txBox="1"/>
          <p:nvPr/>
        </p:nvSpPr>
        <p:spPr>
          <a:xfrm>
            <a:off x="549497" y="356141"/>
            <a:ext cx="11068762" cy="523220"/>
          </a:xfrm>
          <a:prstGeom prst="rect">
            <a:avLst/>
          </a:prstGeom>
          <a:solidFill>
            <a:schemeClr val="bg1">
              <a:alpha val="6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We’re building the library of marine biodiversity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776ABC-59ED-BF4A-BCD8-59FF24B89DC6}"/>
              </a:ext>
            </a:extLst>
          </p:cNvPr>
          <p:cNvSpPr/>
          <p:nvPr/>
        </p:nvSpPr>
        <p:spPr>
          <a:xfrm>
            <a:off x="8397551" y="890736"/>
            <a:ext cx="376537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 Whalen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Monday 1600,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524C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2017 Hakai-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MarineGEO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BioBlitz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 new gold standard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approach to inventorying and understanding marine biodiversity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16104F-8BC5-7C44-8E22-BFFA0D6BE4B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23086" y="1002702"/>
            <a:ext cx="1156991" cy="1619428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B23E27B-2F70-9446-A2AE-43B168565512}"/>
              </a:ext>
            </a:extLst>
          </p:cNvPr>
          <p:cNvSpPr/>
          <p:nvPr/>
        </p:nvSpPr>
        <p:spPr>
          <a:xfrm>
            <a:off x="8397551" y="3982305"/>
            <a:ext cx="376537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Gustav </a:t>
            </a:r>
            <a:r>
              <a:rPr lang="en-US" b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Paulay</a:t>
            </a:r>
            <a:endParaRPr lang="en-US" b="1" dirty="0">
              <a:solidFill>
                <a:srgbClr val="0432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Wednesday 1030,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524C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Mare incognita - how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little we know about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coastal biodiversity and how to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change that</a:t>
            </a:r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97A79A-EBE3-D44D-823F-1DFC8D41AE4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1747" y="4069282"/>
            <a:ext cx="1156991" cy="15045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D8196F-0D19-6540-B004-ACAA5DC005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3261" y="6041296"/>
            <a:ext cx="2161540" cy="6766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4380F4-2A8D-E04E-A2ED-EFCBADB8DC1E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9368" y="5914970"/>
            <a:ext cx="754855" cy="75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0092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oodwin Island eelgrass with algae smaller.jpg">
            <a:extLst>
              <a:ext uri="{FF2B5EF4-FFF2-40B4-BE49-F238E27FC236}">
                <a16:creationId xmlns:a16="http://schemas.microsoft.com/office/drawing/2014/main" id="{1BC57FE7-25C4-F541-B101-9C1EB4BADF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6042"/>
            <a:ext cx="12161972" cy="68580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92F3FB0-240E-5240-BFA7-31EFD34C782E}"/>
              </a:ext>
            </a:extLst>
          </p:cNvPr>
          <p:cNvCxnSpPr>
            <a:cxnSpLocks noChangeAspect="1"/>
            <a:stCxn id="13" idx="2"/>
            <a:endCxn id="15" idx="0"/>
          </p:cNvCxnSpPr>
          <p:nvPr/>
        </p:nvCxnSpPr>
        <p:spPr>
          <a:xfrm>
            <a:off x="10690855" y="2845521"/>
            <a:ext cx="0" cy="899001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2EF0056-45E0-9549-8DEB-D9D626A76C18}"/>
              </a:ext>
            </a:extLst>
          </p:cNvPr>
          <p:cNvSpPr>
            <a:spLocks/>
          </p:cNvSpPr>
          <p:nvPr/>
        </p:nvSpPr>
        <p:spPr>
          <a:xfrm>
            <a:off x="9867895" y="356141"/>
            <a:ext cx="1645920" cy="83263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841BD-EE3D-944D-ABB9-4A7620A76C3F}"/>
              </a:ext>
            </a:extLst>
          </p:cNvPr>
          <p:cNvSpPr txBox="1">
            <a:spLocks noChangeAspect="1"/>
          </p:cNvSpPr>
          <p:nvPr/>
        </p:nvSpPr>
        <p:spPr>
          <a:xfrm>
            <a:off x="10007014" y="417087"/>
            <a:ext cx="1367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Large</a:t>
            </a:r>
          </a:p>
          <a:p>
            <a:pPr algn="ctr"/>
            <a:r>
              <a:rPr lang="en-US" sz="2000" b="1" dirty="0">
                <a:latin typeface="Arial"/>
                <a:cs typeface="Arial"/>
              </a:rPr>
              <a:t>predators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C38A7D5-DEAC-5745-9EB6-7C54F21DEE11}"/>
              </a:ext>
            </a:extLst>
          </p:cNvPr>
          <p:cNvSpPr>
            <a:spLocks/>
          </p:cNvSpPr>
          <p:nvPr/>
        </p:nvSpPr>
        <p:spPr>
          <a:xfrm>
            <a:off x="9867895" y="2012891"/>
            <a:ext cx="1645920" cy="83263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C4844A-7C25-AE46-B860-57A7523080F5}"/>
              </a:ext>
            </a:extLst>
          </p:cNvPr>
          <p:cNvSpPr txBox="1">
            <a:spLocks noChangeAspect="1"/>
          </p:cNvSpPr>
          <p:nvPr/>
        </p:nvSpPr>
        <p:spPr>
          <a:xfrm>
            <a:off x="10007014" y="2065248"/>
            <a:ext cx="13676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Small</a:t>
            </a:r>
          </a:p>
          <a:p>
            <a:pPr algn="ctr"/>
            <a:r>
              <a:rPr lang="en-US" sz="2000" b="1" dirty="0">
                <a:latin typeface="Arial"/>
                <a:cs typeface="Arial"/>
              </a:rPr>
              <a:t>predators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F3A8FDA-1061-D24B-B979-14644DF4F629}"/>
              </a:ext>
            </a:extLst>
          </p:cNvPr>
          <p:cNvSpPr>
            <a:spLocks/>
          </p:cNvSpPr>
          <p:nvPr/>
        </p:nvSpPr>
        <p:spPr>
          <a:xfrm>
            <a:off x="9867895" y="3744522"/>
            <a:ext cx="1645920" cy="83263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C7A66F-41ED-E442-8CE4-D1E4BFF57CDD}"/>
              </a:ext>
            </a:extLst>
          </p:cNvPr>
          <p:cNvSpPr txBox="1">
            <a:spLocks noChangeAspect="1"/>
          </p:cNvSpPr>
          <p:nvPr/>
        </p:nvSpPr>
        <p:spPr>
          <a:xfrm>
            <a:off x="10142468" y="3762563"/>
            <a:ext cx="10967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Algae</a:t>
            </a:r>
          </a:p>
          <a:p>
            <a:pPr algn="ctr"/>
            <a:r>
              <a:rPr lang="en-US" sz="2000" b="1" dirty="0">
                <a:latin typeface="Arial"/>
                <a:cs typeface="Arial"/>
              </a:rPr>
              <a:t>grazers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5501BAF-AC20-CE4F-A5AA-1D0123D60374}"/>
              </a:ext>
            </a:extLst>
          </p:cNvPr>
          <p:cNvSpPr>
            <a:spLocks/>
          </p:cNvSpPr>
          <p:nvPr/>
        </p:nvSpPr>
        <p:spPr>
          <a:xfrm>
            <a:off x="7035461" y="5627848"/>
            <a:ext cx="1645920" cy="832104"/>
          </a:xfrm>
          <a:prstGeom prst="roundRect">
            <a:avLst/>
          </a:prstGeom>
          <a:solidFill>
            <a:schemeClr val="bg1">
              <a:alpha val="68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CF1F1C-DC70-4C43-9032-DF0F865E0C4C}"/>
              </a:ext>
            </a:extLst>
          </p:cNvPr>
          <p:cNvSpPr txBox="1">
            <a:spLocks noChangeAspect="1"/>
          </p:cNvSpPr>
          <p:nvPr/>
        </p:nvSpPr>
        <p:spPr>
          <a:xfrm>
            <a:off x="7024155" y="5843845"/>
            <a:ext cx="1611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Seagrasses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714DBBA-D493-9549-A30A-9E6FF5710D92}"/>
              </a:ext>
            </a:extLst>
          </p:cNvPr>
          <p:cNvSpPr>
            <a:spLocks/>
          </p:cNvSpPr>
          <p:nvPr/>
        </p:nvSpPr>
        <p:spPr>
          <a:xfrm>
            <a:off x="9867895" y="5627585"/>
            <a:ext cx="1645920" cy="832630"/>
          </a:xfrm>
          <a:prstGeom prst="round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110A6C-3E2E-3E4C-A1B7-33E343829926}"/>
              </a:ext>
            </a:extLst>
          </p:cNvPr>
          <p:cNvSpPr txBox="1">
            <a:spLocks noChangeAspect="1"/>
          </p:cNvSpPr>
          <p:nvPr/>
        </p:nvSpPr>
        <p:spPr>
          <a:xfrm>
            <a:off x="10249067" y="5843845"/>
            <a:ext cx="883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/>
                <a:cs typeface="Arial"/>
              </a:rPr>
              <a:t>Algae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57FB99-C756-C74A-868E-5EEEBDCBFD96}"/>
              </a:ext>
            </a:extLst>
          </p:cNvPr>
          <p:cNvCxnSpPr>
            <a:cxnSpLocks noChangeAspect="1"/>
            <a:stCxn id="11" idx="2"/>
            <a:endCxn id="13" idx="0"/>
          </p:cNvCxnSpPr>
          <p:nvPr/>
        </p:nvCxnSpPr>
        <p:spPr>
          <a:xfrm>
            <a:off x="10690855" y="1188771"/>
            <a:ext cx="0" cy="824120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08C607D-48C9-1941-9430-E2F1545F7AA6}"/>
              </a:ext>
            </a:extLst>
          </p:cNvPr>
          <p:cNvCxnSpPr>
            <a:cxnSpLocks noChangeAspect="1"/>
            <a:stCxn id="15" idx="2"/>
            <a:endCxn id="19" idx="0"/>
          </p:cNvCxnSpPr>
          <p:nvPr/>
        </p:nvCxnSpPr>
        <p:spPr>
          <a:xfrm>
            <a:off x="10690855" y="4577152"/>
            <a:ext cx="0" cy="1050433"/>
          </a:xfrm>
          <a:prstGeom prst="straightConnector1">
            <a:avLst/>
          </a:prstGeom>
          <a:ln w="63500">
            <a:solidFill>
              <a:schemeClr val="tx1"/>
            </a:solidFill>
            <a:tailEnd type="triangle" w="med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A33967-82F6-C740-9802-2C12689B6CD6}"/>
              </a:ext>
            </a:extLst>
          </p:cNvPr>
          <p:cNvCxnSpPr>
            <a:cxnSpLocks noChangeAspect="1"/>
          </p:cNvCxnSpPr>
          <p:nvPr/>
        </p:nvCxnSpPr>
        <p:spPr>
          <a:xfrm flipH="1">
            <a:off x="8681381" y="6043900"/>
            <a:ext cx="1186514" cy="0"/>
          </a:xfrm>
          <a:prstGeom prst="straightConnector1">
            <a:avLst/>
          </a:prstGeom>
          <a:ln w="635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17C2B69-BA76-164A-A2FF-E1BAB19B2294}"/>
              </a:ext>
            </a:extLst>
          </p:cNvPr>
          <p:cNvGrpSpPr>
            <a:grpSpLocks noChangeAspect="1"/>
          </p:cNvGrpSpPr>
          <p:nvPr/>
        </p:nvGrpSpPr>
        <p:grpSpPr>
          <a:xfrm>
            <a:off x="11331995" y="13649080"/>
            <a:ext cx="442591" cy="477009"/>
            <a:chOff x="19373593" y="5709051"/>
            <a:chExt cx="1143000" cy="123188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401D7C9-F221-B544-BAA9-A1BBC8D7CF02}"/>
                </a:ext>
              </a:extLst>
            </p:cNvPr>
            <p:cNvSpPr/>
            <p:nvPr/>
          </p:nvSpPr>
          <p:spPr>
            <a:xfrm>
              <a:off x="19373593" y="5797937"/>
              <a:ext cx="1143000" cy="1143000"/>
            </a:xfrm>
            <a:prstGeom prst="ellipse">
              <a:avLst/>
            </a:prstGeom>
            <a:solidFill>
              <a:schemeClr val="bg1"/>
            </a:solidFill>
            <a:ln w="63500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A6C9C16-F214-2044-908E-5D439DD186AC}"/>
                </a:ext>
              </a:extLst>
            </p:cNvPr>
            <p:cNvSpPr txBox="1"/>
            <p:nvPr/>
          </p:nvSpPr>
          <p:spPr>
            <a:xfrm>
              <a:off x="19636357" y="5709051"/>
              <a:ext cx="64452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</a:t>
              </a:r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E041D0E6-6BB6-2049-8814-F2875108ED62}"/>
              </a:ext>
            </a:extLst>
          </p:cNvPr>
          <p:cNvCxnSpPr>
            <a:cxnSpLocks/>
            <a:stCxn id="15" idx="1"/>
            <a:endCxn id="17" idx="0"/>
          </p:cNvCxnSpPr>
          <p:nvPr/>
        </p:nvCxnSpPr>
        <p:spPr>
          <a:xfrm flipH="1">
            <a:off x="7858421" y="4160837"/>
            <a:ext cx="2009474" cy="1467011"/>
          </a:xfrm>
          <a:prstGeom prst="straightConnector1">
            <a:avLst/>
          </a:prstGeom>
          <a:ln w="63500">
            <a:solidFill>
              <a:srgbClr val="00FA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55611511-C8E3-4C41-BF83-5671534CD44C}"/>
              </a:ext>
            </a:extLst>
          </p:cNvPr>
          <p:cNvCxnSpPr>
            <a:cxnSpLocks/>
            <a:stCxn id="13" idx="1"/>
            <a:endCxn id="17" idx="0"/>
          </p:cNvCxnSpPr>
          <p:nvPr/>
        </p:nvCxnSpPr>
        <p:spPr>
          <a:xfrm flipH="1">
            <a:off x="7858421" y="2429206"/>
            <a:ext cx="2009474" cy="3198642"/>
          </a:xfrm>
          <a:prstGeom prst="straightConnector1">
            <a:avLst/>
          </a:prstGeom>
          <a:ln w="635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E8CCAD70-4A08-CA45-AAB3-27E6C59F53A4}"/>
              </a:ext>
            </a:extLst>
          </p:cNvPr>
          <p:cNvCxnSpPr>
            <a:cxnSpLocks/>
            <a:stCxn id="11" idx="1"/>
            <a:endCxn id="17" idx="0"/>
          </p:cNvCxnSpPr>
          <p:nvPr/>
        </p:nvCxnSpPr>
        <p:spPr>
          <a:xfrm flipH="1">
            <a:off x="7858421" y="772456"/>
            <a:ext cx="2009474" cy="4855392"/>
          </a:xfrm>
          <a:prstGeom prst="straightConnector1">
            <a:avLst/>
          </a:prstGeom>
          <a:ln w="63500">
            <a:solidFill>
              <a:srgbClr val="00FA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04502DD0-B402-5B40-9466-CC5BFE4352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97" y="4894342"/>
            <a:ext cx="3062477" cy="159474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877C8E7B-2D24-AC46-A264-B8FDA45028F5}"/>
              </a:ext>
            </a:extLst>
          </p:cNvPr>
          <p:cNvSpPr txBox="1"/>
          <p:nvPr/>
        </p:nvSpPr>
        <p:spPr>
          <a:xfrm>
            <a:off x="549497" y="356141"/>
            <a:ext cx="8265891" cy="5232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Predation is a fundamental process in ecosystems</a:t>
            </a:r>
          </a:p>
        </p:txBody>
      </p:sp>
    </p:spTree>
    <p:extLst>
      <p:ext uri="{BB962C8B-B14F-4D97-AF65-F5344CB8AC3E}">
        <p14:creationId xmlns:p14="http://schemas.microsoft.com/office/powerpoint/2010/main" val="292872657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55F6AA1-4E81-8D43-A187-F2B10129332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79361" y="79687"/>
            <a:ext cx="10527022" cy="61342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EB6BFF-6C1F-F148-B302-E56CD5B7BC2D}"/>
              </a:ext>
            </a:extLst>
          </p:cNvPr>
          <p:cNvSpPr txBox="1"/>
          <p:nvPr/>
        </p:nvSpPr>
        <p:spPr>
          <a:xfrm>
            <a:off x="186813" y="304647"/>
            <a:ext cx="59091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Alaska –W Raymond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Baja California – 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Hereu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P Jorgensen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British Columbia – M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Hessing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-Lewis, Z.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Montieth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Belize – 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Janiak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Brazil – A Flores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California 1 – K Hovel, M Yeager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California 2 – J O’Leary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California 3 – B Hughes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Chile – M Thiel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Croatia – C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Kruschel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Delaware – D Dixon, L Johnston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Florida – D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Janiak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France – F Rossi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India – E D’Souza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Ireland – N O’Connor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Italy – L Benedetti-Cecchi, 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Bulleri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Korea – K-S  Lee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Massachusetts – R Hughes, T Hanley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North Carolina 1 – S Ziegler, J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Fodrie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North Carolina 2 – B Silliman, L Gaskins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Norway – K Sieben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 South Wales 1 –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Poore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 South Wales 2 – B Lanham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 South Wales 3 – A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Vergés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New South Wales 4 – B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Kelaher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Oregon – A Galloway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C6BA5C-D1D5-BC48-810A-8BF961088950}"/>
              </a:ext>
            </a:extLst>
          </p:cNvPr>
          <p:cNvSpPr/>
          <p:nvPr/>
        </p:nvSpPr>
        <p:spPr>
          <a:xfrm>
            <a:off x="3633562" y="4903819"/>
            <a:ext cx="6096000" cy="160043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Panamá – J Seeman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Québec – M Cusson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Queensland 1 – P York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Queensland 2 – C Henderson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Queensland 3 – R Connolly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Queensland 4 – M Rasheed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Texas – M Diskin, L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Smee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C Patrick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DC56FD-B4E6-5445-9069-DD094914B15B}"/>
              </a:ext>
            </a:extLst>
          </p:cNvPr>
          <p:cNvSpPr/>
          <p:nvPr/>
        </p:nvSpPr>
        <p:spPr>
          <a:xfrm>
            <a:off x="8053087" y="304647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7EEFFB-8547-2245-93B6-7B30237F9B30}"/>
              </a:ext>
            </a:extLst>
          </p:cNvPr>
          <p:cNvSpPr/>
          <p:nvPr/>
        </p:nvSpPr>
        <p:spPr>
          <a:xfrm>
            <a:off x="7920355" y="4688375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Virginia 1 – PG Ross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Virginia 2 – J Lefcheck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Victoria – H Janes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Washington 1 – K Hultgren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Washington 2 – O Graham?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Wales – R Unsworth, M Robinson?</a:t>
            </a: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Yucatán 1 – B van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Tussenbroek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Yucatán 2 – E Lozano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Ílvarez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AB2F7-9B78-A840-8C8F-E797B0E7871D}"/>
              </a:ext>
            </a:extLst>
          </p:cNvPr>
          <p:cNvSpPr txBox="1"/>
          <p:nvPr/>
        </p:nvSpPr>
        <p:spPr>
          <a:xfrm>
            <a:off x="3995995" y="267648"/>
            <a:ext cx="8305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Ocean </a:t>
            </a:r>
            <a:r>
              <a:rPr lang="en-US" sz="2800" b="1" i="1" dirty="0" err="1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Bitemap</a:t>
            </a:r>
            <a:r>
              <a:rPr lang="en-US" sz="28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a global map of top-down control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6D7D5A-B439-4F45-8CE8-17C83F42E9E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612" y="6054777"/>
            <a:ext cx="1956010" cy="67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1374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9008117614_0c49559e29_o.jpg">
            <a:extLst>
              <a:ext uri="{FF2B5EF4-FFF2-40B4-BE49-F238E27FC236}">
                <a16:creationId xmlns:a16="http://schemas.microsoft.com/office/drawing/2014/main" id="{3FE1C2EB-6593-9244-8E35-5A0DC1D6DA3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98576"/>
            <a:ext cx="12192000" cy="9144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CD5DC36-4B95-B14B-AC41-E58FB760F505}"/>
              </a:ext>
            </a:extLst>
          </p:cNvPr>
          <p:cNvSpPr txBox="1"/>
          <p:nvPr/>
        </p:nvSpPr>
        <p:spPr>
          <a:xfrm>
            <a:off x="549497" y="356141"/>
            <a:ext cx="8851678" cy="523220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en-US" sz="28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measured predation &amp; fish communities worldwide</a:t>
            </a:r>
          </a:p>
        </p:txBody>
      </p:sp>
      <p:pic>
        <p:nvPicPr>
          <p:cNvPr id="4" name="Picture 3" descr="squidpops over sand Belize - slippery dick approaching cropped.png">
            <a:extLst>
              <a:ext uri="{FF2B5EF4-FFF2-40B4-BE49-F238E27FC236}">
                <a16:creationId xmlns:a16="http://schemas.microsoft.com/office/drawing/2014/main" id="{90A0F8AF-9660-8B4E-A1B3-982589C3DB7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56613" y="3941280"/>
            <a:ext cx="1908358" cy="23289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 descr="squid_discs_and cork_borer.jpg">
            <a:extLst>
              <a:ext uri="{FF2B5EF4-FFF2-40B4-BE49-F238E27FC236}">
                <a16:creationId xmlns:a16="http://schemas.microsoft.com/office/drawing/2014/main" id="{17C04247-E819-D441-A640-AB37B69A139A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341" y="3154141"/>
            <a:ext cx="1918048" cy="245870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2502559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39671C-C24D-0347-A54E-2B9E990D454F}"/>
              </a:ext>
            </a:extLst>
          </p:cNvPr>
          <p:cNvCxnSpPr>
            <a:cxnSpLocks/>
          </p:cNvCxnSpPr>
          <p:nvPr/>
        </p:nvCxnSpPr>
        <p:spPr>
          <a:xfrm flipH="1">
            <a:off x="6783574" y="2613890"/>
            <a:ext cx="914401" cy="7017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0963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ineGEO" id="{E01EF61B-B653-3B44-A509-E31C12DA8044}" vid="{8FCF5984-469F-DD46-B68D-8C24A4ED5C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4242</TotalTime>
  <Words>1243</Words>
  <Application>Microsoft Office PowerPoint</Application>
  <PresentationFormat>Widescreen</PresentationFormat>
  <Paragraphs>221</Paragraphs>
  <Slides>21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Minion</vt:lpstr>
      <vt:lpstr>Minion Pro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Emmett Duffy</dc:creator>
  <cp:lastModifiedBy>Matt Whalen</cp:lastModifiedBy>
  <cp:revision>87</cp:revision>
  <dcterms:created xsi:type="dcterms:W3CDTF">2018-05-06T16:13:23Z</dcterms:created>
  <dcterms:modified xsi:type="dcterms:W3CDTF">2018-08-06T16:00:02Z</dcterms:modified>
</cp:coreProperties>
</file>